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64" r:id="rId5"/>
    <p:sldId id="286" r:id="rId6"/>
    <p:sldId id="287" r:id="rId7"/>
    <p:sldId id="289" r:id="rId8"/>
    <p:sldId id="288" r:id="rId9"/>
    <p:sldId id="303" r:id="rId10"/>
    <p:sldId id="316" r:id="rId11"/>
    <p:sldId id="304" r:id="rId12"/>
    <p:sldId id="311" r:id="rId13"/>
    <p:sldId id="310" r:id="rId14"/>
    <p:sldId id="306" r:id="rId15"/>
    <p:sldId id="314" r:id="rId16"/>
    <p:sldId id="308" r:id="rId17"/>
    <p:sldId id="317" r:id="rId18"/>
    <p:sldId id="307" r:id="rId19"/>
    <p:sldId id="291" r:id="rId20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1" autoAdjust="0"/>
    <p:restoredTop sz="94660"/>
  </p:normalViewPr>
  <p:slideViewPr>
    <p:cSldViewPr showGuides="1">
      <p:cViewPr varScale="1">
        <p:scale>
          <a:sx n="50" d="100"/>
          <a:sy n="50" d="100"/>
        </p:scale>
        <p:origin x="78" y="21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484CA07-C5E7-423F-8A89-CDEFB98BBBBD}" type="datetime1">
              <a:rPr lang="ru-RU" smtClean="0">
                <a:solidFill>
                  <a:schemeClr val="tx2"/>
                </a:solidFill>
              </a:rPr>
              <a:pPr algn="r" rtl="0"/>
              <a:t>04.03.2017</a:t>
            </a:fld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ru-RU" smtClean="0">
                <a:solidFill>
                  <a:schemeClr val="tx2"/>
                </a:solidFill>
              </a:rPr>
              <a:pPr algn="r" rtl="0"/>
              <a:t>‹#›</a:t>
            </a:fld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3-02T19:33:46.1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398E138F-070A-4ABE-8680-EE3B75046655}" type="datetime1">
              <a:rPr lang="ru-RU" smtClean="0"/>
              <a:pPr/>
              <a:t>04.03.2017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A54A38-064E-4FD3-ADDA-813D070CCDEC}" type="datetime1">
              <a:rPr lang="ru-RU" smtClean="0"/>
              <a:pPr/>
              <a:t>04.03.2017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6D35B-A72A-47CE-BC7F-8E47A98042F7}" type="datetime1">
              <a:rPr lang="ru-RU" smtClean="0"/>
              <a:pPr/>
              <a:t>04.03.2017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F05FC7-2B8E-409D-848C-109CED0920CB}" type="datetime1">
              <a:rPr lang="ru-RU" smtClean="0"/>
              <a:pPr/>
              <a:t>04.03.2017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A55CC-0A00-4078-B471-E82144E029E5}" type="datetime1">
              <a:rPr lang="ru-RU" smtClean="0"/>
              <a:pPr/>
              <a:t>04.03.2017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29E139-3DCD-45B3-A256-BC4A45460039}" type="datetime1">
              <a:rPr lang="ru-RU" smtClean="0"/>
              <a:pPr/>
              <a:t>04.03.2017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CC68-AEAE-47A6-9F44-4FA6ECD045F6}" type="datetime1">
              <a:rPr lang="ru-RU" smtClean="0"/>
              <a:pPr/>
              <a:t>04.03.2017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F61297-96D5-47D9-A057-97E3A0064DBB}" type="datetime1">
              <a:rPr lang="ru-RU" smtClean="0"/>
              <a:pPr/>
              <a:t>04.03.2017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3AD06-A2F7-42F2-8394-5FE48A31B1CA}" type="datetime1">
              <a:rPr lang="ru-RU" smtClean="0"/>
              <a:pPr/>
              <a:t>04.03.2017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E9F9B5-42A6-4D3C-A117-7204DD0BD50D}" type="datetime1">
              <a:rPr lang="ru-RU" smtClean="0"/>
              <a:pPr/>
              <a:t>04.03.2017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0EAA6FA-49D8-40F0-9874-72AAFBF9C152}" type="datetime1">
              <a:rPr lang="ru-RU" smtClean="0"/>
              <a:pPr/>
              <a:t>04.03.2017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etalonline.by/?type=text&amp;regnum=P31000515#load_text_none_1_" TargetMode="Externa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cloud.ru/ru/company/client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oftlinegroup.com/e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orange-business.ru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86100" y="836712"/>
            <a:ext cx="9001000" cy="3298825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облачных технологий па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постсоветком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пространстве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Подготовила: </a:t>
            </a:r>
            <a:r>
              <a:rPr lang="ru-RU" dirty="0" err="1"/>
              <a:t>Ярошук</a:t>
            </a:r>
            <a:r>
              <a:rPr lang="ru-RU" dirty="0"/>
              <a:t> А.В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49796" y="332656"/>
            <a:ext cx="111612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Согласно данным исследования, около 44 % сотрудников предприятий используют облачные хранилища файлов, 41 % – пользуются приложениями, размещенными в облаках, а 20 % сотрудников в рабочих целях пользуются частными электронными ящиками для различного рода корреспонденции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32567" y="2252446"/>
            <a:ext cx="10945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Использование облачных технологий малым и средним бизнесом создает прочный фундамент для их дальнейшего развития. </a:t>
            </a:r>
          </a:p>
        </p:txBody>
      </p:sp>
      <p:pic>
        <p:nvPicPr>
          <p:cNvPr id="8" name="Picture 2" descr="https://lab.getapp.com/wp-content/uploads/2016/01/HEAD-Top-project-management-experts-to-follow-in-2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63" y="3180847"/>
            <a:ext cx="5931023" cy="323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56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3852" y="187103"/>
            <a:ext cx="10157354" cy="852512"/>
          </a:xfrm>
        </p:spPr>
        <p:txBody>
          <a:bodyPr/>
          <a:lstStyle/>
          <a:p>
            <a:r>
              <a:rPr lang="ru-RU" dirty="0"/>
              <a:t>Облачные технологии в Беларуси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386" y="4775438"/>
            <a:ext cx="2341984" cy="188659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07538" y="907569"/>
            <a:ext cx="6092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800" dirty="0"/>
              <a:t>Первый инфраструктурный оператор Беларуси.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07538" y="1192040"/>
            <a:ext cx="48670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Было создано 19 декабря 2012 года.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Рукописный ввод 11"/>
              <p14:cNvContentPartPr/>
              <p14:nvPr/>
            </p14:nvContentPartPr>
            <p14:xfrm>
              <a:off x="10170117" y="4370040"/>
              <a:ext cx="360" cy="360"/>
            </p14:xfrm>
          </p:contentPart>
        </mc:Choice>
        <mc:Fallback xmlns="">
          <p:pic>
            <p:nvPicPr>
              <p:cNvPr id="12" name="Рукописный ввод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1117" y="4361040"/>
                <a:ext cx="18360" cy="183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Прямоугольник 15"/>
          <p:cNvSpPr/>
          <p:nvPr/>
        </p:nvSpPr>
        <p:spPr>
          <a:xfrm>
            <a:off x="1007538" y="1592150"/>
            <a:ext cx="995784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Оператором </a:t>
            </a:r>
            <a:r>
              <a:rPr lang="ru-RU" sz="2000" dirty="0" err="1"/>
              <a:t>beCloud</a:t>
            </a:r>
            <a:r>
              <a:rPr lang="ru-RU" sz="2000" dirty="0"/>
              <a:t> построена опорная сеть Единой республиканской сети передачи данных (ЕРСПД).</a:t>
            </a:r>
          </a:p>
          <a:p>
            <a:r>
              <a:rPr lang="ru-RU" sz="2000" dirty="0"/>
              <a:t>ЕРСПД предназначена для предоставления различных конвергентных услуг и создана в соответствии с </a:t>
            </a:r>
            <a:r>
              <a:rPr lang="ru-RU" sz="2000" i="1" dirty="0">
                <a:hlinkClick r:id="rId5"/>
              </a:rPr>
              <a:t>Указом Президента Республики Беларусь от №515</a:t>
            </a:r>
            <a:r>
              <a:rPr lang="ru-RU" sz="2000" dirty="0">
                <a:hlinkClick r:id="rId5"/>
              </a:rPr>
              <a:t> </a:t>
            </a:r>
            <a:r>
              <a:rPr lang="ru-RU" sz="2000" i="1" dirty="0"/>
              <a:t>«О некоторых мерах по развитию сети передачи данных в Республике Беларусь»</a:t>
            </a:r>
            <a:r>
              <a:rPr lang="ru-RU" sz="2000" dirty="0"/>
              <a:t>. </a:t>
            </a:r>
          </a:p>
          <a:p>
            <a:endParaRPr lang="ru-RU" sz="2000" b="1" dirty="0"/>
          </a:p>
          <a:p>
            <a:r>
              <a:rPr lang="ru-RU" sz="2000" b="1" dirty="0"/>
              <a:t>Деятельность </a:t>
            </a:r>
            <a:r>
              <a:rPr lang="ru-RU" sz="2000" b="1" dirty="0" err="1"/>
              <a:t>beCloud</a:t>
            </a:r>
            <a:r>
              <a:rPr lang="ru-RU" sz="2000" dirty="0"/>
              <a:t> заключается в проектировании, строительстве, оснащении и эксплуатации следующих объектов: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опорной сети передачи данных для Единой республиканской сети передачи данных (ЕРСПД);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Республиканского центра обработки данных (РЦОД);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единой сети LTE;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участка транзитной магистрали сети электросвязи по территории Республики Беларусь.</a:t>
            </a:r>
          </a:p>
          <a:p>
            <a:endParaRPr lang="ru-RU" sz="2000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288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09836" y="332656"/>
            <a:ext cx="10931198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002060"/>
                </a:solidFill>
                <a:latin typeface="+mj-lt"/>
              </a:rPr>
              <a:t>BeCloud</a:t>
            </a:r>
            <a:r>
              <a:rPr lang="ru-RU" dirty="0">
                <a:solidFill>
                  <a:srgbClr val="002060"/>
                </a:solidFill>
                <a:latin typeface="+mj-lt"/>
              </a:rPr>
              <a:t> открыл </a:t>
            </a:r>
            <a:r>
              <a:rPr lang="ru-RU" i="1" dirty="0"/>
              <a:t>РЦОД</a:t>
            </a:r>
            <a:r>
              <a:rPr lang="ru-RU" dirty="0"/>
              <a:t>(Республиканский Центр Обработки данных)</a:t>
            </a:r>
          </a:p>
          <a:p>
            <a:r>
              <a:rPr lang="ru-RU" dirty="0"/>
              <a:t>в 201</a:t>
            </a:r>
            <a:r>
              <a:rPr lang="en-US" dirty="0"/>
              <a:t>6</a:t>
            </a:r>
            <a:r>
              <a:rPr lang="ru-RU" dirty="0"/>
              <a:t>г. Одной из ключевых особенностей РЦОД является </a:t>
            </a:r>
          </a:p>
          <a:p>
            <a:r>
              <a:rPr lang="ru-RU" dirty="0"/>
              <a:t>использование модульного решения с</a:t>
            </a:r>
          </a:p>
          <a:p>
            <a:r>
              <a:rPr lang="ru-RU" dirty="0"/>
              <a:t>применением </a:t>
            </a:r>
            <a:r>
              <a:rPr lang="ru-RU" dirty="0" err="1"/>
              <a:t>pre-fabricated</a:t>
            </a:r>
            <a:r>
              <a:rPr lang="ru-RU" dirty="0"/>
              <a:t> </a:t>
            </a:r>
            <a:r>
              <a:rPr lang="ru-RU" dirty="0" err="1"/>
              <a:t>design</a:t>
            </a:r>
            <a:r>
              <a:rPr lang="ru-RU" dirty="0"/>
              <a:t>(предварительно изготовленную </a:t>
            </a:r>
          </a:p>
          <a:p>
            <a:r>
              <a:rPr lang="ru-RU" dirty="0"/>
              <a:t>конструкцию), что дает возможность вводить</a:t>
            </a:r>
          </a:p>
          <a:p>
            <a:r>
              <a:rPr lang="ru-RU" dirty="0" err="1"/>
              <a:t>датацентр</a:t>
            </a:r>
            <a:r>
              <a:rPr lang="ru-RU" dirty="0"/>
              <a:t> в эксплуатацию поэтапно.</a:t>
            </a:r>
          </a:p>
          <a:p>
            <a:r>
              <a:rPr lang="ru-RU" dirty="0"/>
              <a:t>Облачная платформа на базе РЦОД уже доступна в тестовом</a:t>
            </a:r>
          </a:p>
          <a:p>
            <a:r>
              <a:rPr lang="ru-RU" dirty="0"/>
              <a:t>режиме государственным и коммерческим организациям.</a:t>
            </a:r>
            <a:endParaRPr lang="en-US" dirty="0"/>
          </a:p>
          <a:p>
            <a:r>
              <a:rPr lang="ru-RU" i="1" dirty="0">
                <a:latin typeface="+mj-lt"/>
              </a:rPr>
              <a:t>По оценкам экспертов, объем продаж облачных услуг </a:t>
            </a:r>
            <a:r>
              <a:rPr lang="ru-RU" i="1" dirty="0" err="1">
                <a:latin typeface="+mj-lt"/>
              </a:rPr>
              <a:t>Iaas</a:t>
            </a:r>
            <a:r>
              <a:rPr lang="ru-RU" i="1" dirty="0">
                <a:latin typeface="+mj-lt"/>
              </a:rPr>
              <a:t>/</a:t>
            </a:r>
            <a:r>
              <a:rPr lang="ru-RU" i="1" dirty="0" err="1">
                <a:latin typeface="+mj-lt"/>
              </a:rPr>
              <a:t>Saas</a:t>
            </a:r>
            <a:r>
              <a:rPr lang="ru-RU" i="1" dirty="0">
                <a:latin typeface="+mj-lt"/>
              </a:rPr>
              <a:t> в </a:t>
            </a:r>
            <a:endParaRPr lang="en-US" i="1" dirty="0">
              <a:latin typeface="+mj-lt"/>
            </a:endParaRPr>
          </a:p>
          <a:p>
            <a:r>
              <a:rPr lang="ru-RU" i="1" dirty="0">
                <a:latin typeface="+mj-lt"/>
              </a:rPr>
              <a:t>Беларуси в 2016 году вырос до $10 млн. А к 2020 году объем</a:t>
            </a:r>
            <a:endParaRPr lang="en-US" i="1" dirty="0">
              <a:latin typeface="+mj-lt"/>
            </a:endParaRPr>
          </a:p>
          <a:p>
            <a:r>
              <a:rPr lang="ru-RU" i="1" dirty="0">
                <a:latin typeface="+mj-lt"/>
              </a:rPr>
              <a:t>мирового рынка облачных сервисов превысит продажу </a:t>
            </a:r>
            <a:endParaRPr lang="en-US" i="1" dirty="0">
              <a:latin typeface="+mj-lt"/>
            </a:endParaRPr>
          </a:p>
          <a:p>
            <a:r>
              <a:rPr lang="ru-RU" i="1" dirty="0">
                <a:latin typeface="+mj-lt"/>
              </a:rPr>
              <a:t>традиционных IT-услуг</a:t>
            </a:r>
            <a:r>
              <a:rPr lang="en-US" i="1" dirty="0">
                <a:latin typeface="+mj-lt"/>
              </a:rPr>
              <a:t>.</a:t>
            </a:r>
            <a:endParaRPr lang="ru-RU" dirty="0">
              <a:latin typeface="+mj-lt"/>
            </a:endParaRP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4856971"/>
            <a:ext cx="2375498" cy="1383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16" y="4547136"/>
            <a:ext cx="4179549" cy="20031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435" y="4855523"/>
            <a:ext cx="2439552" cy="17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5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053852" y="187103"/>
            <a:ext cx="10157354" cy="852512"/>
          </a:xfrm>
        </p:spPr>
        <p:txBody>
          <a:bodyPr/>
          <a:lstStyle/>
          <a:p>
            <a:r>
              <a:rPr lang="ru-RU" dirty="0"/>
              <a:t>Облачные технологии в Украине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65820" y="982177"/>
            <a:ext cx="10680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Компания </a:t>
            </a:r>
            <a:r>
              <a:rPr lang="ru-RU" dirty="0" err="1"/>
              <a:t>De</a:t>
            </a:r>
            <a:r>
              <a:rPr lang="ru-RU" dirty="0"/>
              <a:t> </a:t>
            </a:r>
            <a:r>
              <a:rPr lang="ru-RU" dirty="0" err="1"/>
              <a:t>Novo</a:t>
            </a:r>
            <a:r>
              <a:rPr lang="ru-RU" dirty="0"/>
              <a:t> — провайдер облачных сервисов № 1 в Украине и эксперт мирового уровня в облачных и виртуальных инфраструктурах.</a:t>
            </a:r>
            <a:endParaRPr lang="ru-RU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4029165"/>
            <a:ext cx="4413513" cy="2468885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65820" y="2153725"/>
            <a:ext cx="105368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5"/>
                </a:solidFill>
              </a:rPr>
              <a:t>В 2016 году эксперты </a:t>
            </a:r>
            <a:r>
              <a:rPr lang="ru-RU" dirty="0" err="1">
                <a:solidFill>
                  <a:schemeClr val="accent5"/>
                </a:solidFill>
              </a:rPr>
              <a:t>De</a:t>
            </a:r>
            <a:r>
              <a:rPr lang="ru-RU" dirty="0">
                <a:solidFill>
                  <a:schemeClr val="accent5"/>
                </a:solidFill>
              </a:rPr>
              <a:t> </a:t>
            </a:r>
            <a:r>
              <a:rPr lang="ru-RU" dirty="0" err="1">
                <a:solidFill>
                  <a:schemeClr val="accent5"/>
                </a:solidFill>
              </a:rPr>
              <a:t>Novo</a:t>
            </a:r>
            <a:r>
              <a:rPr lang="ru-RU" dirty="0">
                <a:solidFill>
                  <a:schemeClr val="accent5"/>
                </a:solidFill>
              </a:rPr>
              <a:t> запустили первое в Украине сертифицированное в соответствии с КСЗИ Облако G-</a:t>
            </a:r>
            <a:r>
              <a:rPr lang="ru-RU" dirty="0" err="1">
                <a:solidFill>
                  <a:schemeClr val="accent5"/>
                </a:solidFill>
              </a:rPr>
              <a:t>Cloud</a:t>
            </a:r>
            <a:r>
              <a:rPr lang="ru-RU" dirty="0">
                <a:solidFill>
                  <a:schemeClr val="accent5"/>
                </a:solidFill>
              </a:rPr>
              <a:t> для государственных нужд, а также первое Облако с автоматизированным порталом самообслуживания для широкого круга предпринимателей — </a:t>
            </a:r>
            <a:r>
              <a:rPr lang="ru-RU" dirty="0" err="1">
                <a:solidFill>
                  <a:schemeClr val="accent5"/>
                </a:solidFill>
              </a:rPr>
              <a:t>SuperNovo</a:t>
            </a:r>
            <a:r>
              <a:rPr lang="ru-RU" dirty="0">
                <a:solidFill>
                  <a:schemeClr val="accent5"/>
                </a:solidFill>
              </a:rPr>
              <a:t>.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911182"/>
            <a:ext cx="30480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4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21804" y="404664"/>
            <a:ext cx="5771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Облачные технологии от UCloud.ua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1268760"/>
            <a:ext cx="2232844" cy="22882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10" y="866329"/>
            <a:ext cx="2304256" cy="233573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230" y="404664"/>
            <a:ext cx="2510692" cy="25589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48" y="3959395"/>
            <a:ext cx="2651422" cy="269488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338" y="3284984"/>
            <a:ext cx="2550477" cy="259228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304" y="3554760"/>
            <a:ext cx="2525100" cy="25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1. Шаги развития облачных технологий. </a:t>
            </a:r>
            <a:br>
              <a:rPr lang="ru-RU" dirty="0"/>
            </a:br>
            <a:r>
              <a:rPr lang="ru-RU" dirty="0"/>
              <a:t>2. Развитие облачных технологий. </a:t>
            </a:r>
            <a:br>
              <a:rPr lang="ru-RU" dirty="0"/>
            </a:br>
            <a:r>
              <a:rPr lang="ru-RU" dirty="0"/>
              <a:t>3. Облачные технологии в Беларуси или России или Украине.</a:t>
            </a:r>
            <a:endParaRPr lang="ru-RU" dirty="0"/>
          </a:p>
        </p:txBody>
      </p:sp>
      <p:pic>
        <p:nvPicPr>
          <p:cNvPr id="4" name="Picture 4" descr="http://www.twcdigital.co.uk/images/web-and-digital-project-manage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76" y="2971048"/>
            <a:ext cx="2976735" cy="322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9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1629916" y="2852936"/>
            <a:ext cx="9217024" cy="864096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8470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65820" y="260648"/>
            <a:ext cx="108732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На сегодняшний день выделяют три этапа развития облачных технологий</a:t>
            </a:r>
            <a:endParaRPr lang="en-US" sz="2000" dirty="0"/>
          </a:p>
          <a:p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000" b="1" dirty="0"/>
              <a:t>Этап 1</a:t>
            </a:r>
            <a:r>
              <a:rPr lang="ru-RU" sz="2000" dirty="0"/>
              <a:t> Первые проекты 2007—2011г. (Облачные вычисления внедрялись компаниями, готовыми идти на риски)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000" b="1" dirty="0"/>
              <a:t>Этап 2</a:t>
            </a:r>
            <a:r>
              <a:rPr lang="ru-RU" sz="2000" dirty="0"/>
              <a:t> Консолидация рынка 2010—2013г. (Пользователи начинают обращать внимание на облачные вычисления. Растет конкуренция и снижается общее число поставщиков)</a:t>
            </a: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000" b="1" dirty="0"/>
              <a:t>Этап 3</a:t>
            </a:r>
            <a:r>
              <a:rPr lang="ru-RU" sz="2000" dirty="0"/>
              <a:t> Первые проекты 2012—2015г. (Облачные вычисления становятся преобладающей тенденцией. На рынке доминирует ограниченное число поставщиков)</a:t>
            </a:r>
          </a:p>
        </p:txBody>
      </p:sp>
      <p:pic>
        <p:nvPicPr>
          <p:cNvPr id="7170" name="Picture 2" descr="https://sites.google.com/site/myinformacionnoeobsestvo/_/rsrc/1355336151302/config/customLogo.gif?revision=1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57"/>
          <a:stretch/>
        </p:blipFill>
        <p:spPr bwMode="auto">
          <a:xfrm>
            <a:off x="1341884" y="3454389"/>
            <a:ext cx="2808312" cy="298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socioguru.ru/images/graph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60" y="3485529"/>
            <a:ext cx="3756645" cy="296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93812" y="11088"/>
            <a:ext cx="1087320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Этап 1 </a:t>
            </a:r>
            <a:r>
              <a:rPr lang="ru-RU" sz="1800" dirty="0"/>
              <a:t>Первые проекты 2007—2011г. (Облачные вычисления внедрялись компаниями, готовыми идти на риски)</a:t>
            </a:r>
          </a:p>
          <a:p>
            <a:endParaRPr lang="ru-RU" sz="1800" dirty="0"/>
          </a:p>
          <a:p>
            <a:r>
              <a:rPr lang="ru-RU" sz="1800" dirty="0"/>
              <a:t>На первом этапе облачные вычисления развивались за счет компаний, в которых </a:t>
            </a:r>
            <a:r>
              <a:rPr lang="ru-RU" sz="1800" dirty="0" err="1"/>
              <a:t>cloud</a:t>
            </a:r>
            <a:r>
              <a:rPr lang="ru-RU" sz="1800" dirty="0"/>
              <a:t>-технологии привлекали возможностью быстрого выхода на рынок и радикального повышения эффективности разработки. На этом этапе облачные вычисления были наиболее эффективны в рамках ИТ-проектов, предусматривающих возврат инвестиций в перспективе 18—24 мес.</a:t>
            </a:r>
            <a:endParaRPr lang="ru-RU" sz="2800" dirty="0"/>
          </a:p>
        </p:txBody>
      </p:sp>
      <p:pic>
        <p:nvPicPr>
          <p:cNvPr id="6154" name="Picture 10" descr="http://light-it.net/wp-content/uploads/IT-Consulting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2696817"/>
            <a:ext cx="3861048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russianitgroup.com/upload/iblock/054/05485d5bc1d7a7dcd4514e191169568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3429000"/>
            <a:ext cx="46672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6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93812" y="116632"/>
            <a:ext cx="1087320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Этап 2 </a:t>
            </a:r>
            <a:r>
              <a:rPr lang="ru-RU" sz="1800" dirty="0"/>
              <a:t>Консолидация рынка 2010—2013г. (Пользователи начинают обращать внимание на облачные вычисления. Растет конкуренция и снижается общее число поставщиков)</a:t>
            </a:r>
          </a:p>
          <a:p>
            <a:endParaRPr lang="ru-RU" sz="1800" dirty="0"/>
          </a:p>
          <a:p>
            <a:r>
              <a:rPr lang="ru-RU" sz="1800" dirty="0"/>
              <a:t>Основная черта второго этапа — консолидация рынка. Количество облачных предложений превзошло потребности рынка, борьба за пользователей среди различных облачных вендоров достигла своего пика, что привело к серии слияний и поглощений. В то же время зрелость облачных предложений повысилась, и консервативные пользователи начали всерьез рассматривать возможность использования облачных вычислений. Продолжительность облачных проектов увеличилась, и компании запустили проекты, предусматривающие возврат инвестиций в перспективе от 3 до 5 лет.</a:t>
            </a:r>
            <a:endParaRPr lang="ru-RU" sz="2800" dirty="0"/>
          </a:p>
        </p:txBody>
      </p:sp>
      <p:pic>
        <p:nvPicPr>
          <p:cNvPr id="9218" name="Picture 2" descr="http://aryanaent.ir/wp-content/uploads/2016/08/projectmanage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3573016"/>
            <a:ext cx="40957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visusllc.com/images/default-source/services-platforms/project-management.png?sfvrsn=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3587215"/>
            <a:ext cx="3120855" cy="31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9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21804" y="116632"/>
            <a:ext cx="1087320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Этап 3 </a:t>
            </a:r>
            <a:r>
              <a:rPr lang="ru-RU" sz="1800" dirty="0"/>
              <a:t>Первые проекты 2012—2015г. (Облачные вычисления становятся преобладающей тенденцией. На рынке доминирует ограниченное число поставщиков)</a:t>
            </a:r>
          </a:p>
          <a:p>
            <a:endParaRPr lang="ru-RU" sz="1800" dirty="0"/>
          </a:p>
          <a:p>
            <a:r>
              <a:rPr lang="ru-RU" sz="1800" dirty="0"/>
              <a:t>На третьем этапе наступают накопление критической массы и массовое распространение облачных вычислений. Доминируют на рынке относительно небольшое число ключевых поставщиков, которые получат возможность предлагать рынку свои технологии в качестве стандартов де-факто. Также возрастает понимание рисков, связанных с зависимостью от облачных технологий конкретных вендоров, что приводит к всплеску популярности одной из облачных платформ с открытым кодом</a:t>
            </a:r>
            <a:endParaRPr lang="ru-RU" sz="2800" dirty="0"/>
          </a:p>
        </p:txBody>
      </p:sp>
      <p:pic>
        <p:nvPicPr>
          <p:cNvPr id="10242" name="Picture 2" descr="http://www.itsvl.ru/sites/default/files/picture/project_management_ITSV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3343411"/>
            <a:ext cx="31337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Картинки по запросу ИТ-проект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684" y="3621559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99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7309" y="-99392"/>
            <a:ext cx="10157354" cy="936104"/>
          </a:xfrm>
        </p:spPr>
        <p:txBody>
          <a:bodyPr/>
          <a:lstStyle/>
          <a:p>
            <a:pPr algn="ctr"/>
            <a:r>
              <a:rPr lang="ru-RU" dirty="0"/>
              <a:t>Облачные технологии в России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117309" y="848747"/>
            <a:ext cx="9455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09836" y="848747"/>
            <a:ext cx="103648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 данный момент в России работает 7 крупнейших российских хостинг-провайдеров, предлагающих облачный хостинг:</a:t>
            </a:r>
          </a:p>
          <a:p>
            <a:pPr marL="457200" indent="-457200">
              <a:buAutoNum type="arabicPeriod"/>
            </a:pPr>
            <a:r>
              <a:rPr lang="ru-RU" dirty="0"/>
              <a:t>Clodo.ru – использует технологию виртуализации на базе XEN. Минимальный объем ресурсов стоит 0,36 руб./час или 262,8 руб./мес., максимальный – 23,45 руб./час или 17 118,5 руб./мес.  Особенности(</a:t>
            </a:r>
          </a:p>
          <a:p>
            <a:pPr marL="457200" indent="-457200">
              <a:buAutoNum type="arabicPeriod"/>
            </a:pPr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pPr marL="457200" indent="-457200">
              <a:buFontTx/>
              <a:buAutoNum type="arabicPeriod"/>
            </a:pPr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08" y="3141999"/>
            <a:ext cx="2577455" cy="6608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071" y="4404803"/>
            <a:ext cx="89916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65820" y="476672"/>
            <a:ext cx="1035251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2. </a:t>
            </a:r>
            <a:r>
              <a:rPr lang="en-US" dirty="0" err="1"/>
              <a:t>Inoventica</a:t>
            </a:r>
            <a:r>
              <a:rPr lang="en-US" dirty="0"/>
              <a:t> Services</a:t>
            </a:r>
            <a:r>
              <a:rPr lang="ru-RU" dirty="0"/>
              <a:t>. Облачный провайдер «</a:t>
            </a:r>
            <a:r>
              <a:rPr lang="ru-RU" dirty="0" err="1"/>
              <a:t>Inoventica</a:t>
            </a:r>
            <a:r>
              <a:rPr lang="ru-RU" dirty="0"/>
              <a:t> </a:t>
            </a:r>
            <a:r>
              <a:rPr lang="ru-RU" dirty="0" err="1"/>
              <a:t>Services</a:t>
            </a:r>
            <a:r>
              <a:rPr lang="ru-RU" dirty="0"/>
              <a:t>», </a:t>
            </a:r>
          </a:p>
          <a:p>
            <a:r>
              <a:rPr lang="ru-RU" dirty="0"/>
              <a:t>предоставляя широкий спектр услуг, связанных с регистрацией </a:t>
            </a:r>
          </a:p>
          <a:p>
            <a:r>
              <a:rPr lang="ru-RU" dirty="0"/>
              <a:t>доменов, арендой хостинга и технической поддержкой</a:t>
            </a:r>
          </a:p>
          <a:p>
            <a:r>
              <a:rPr lang="ru-RU" dirty="0"/>
              <a:t>размещенных на их пространстве ресурсов. Имеет 15-летний</a:t>
            </a:r>
          </a:p>
          <a:p>
            <a:r>
              <a:rPr lang="ru-RU" dirty="0"/>
              <a:t>опыт работы на рынке хостинга и IT-аутсорсинга.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16" y="5362377"/>
            <a:ext cx="1426252" cy="80292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65820" y="2420888"/>
            <a:ext cx="109054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3. Компания </a:t>
            </a:r>
            <a:r>
              <a:rPr lang="ru-RU" dirty="0" err="1"/>
              <a:t>ActiveCloud</a:t>
            </a:r>
            <a:r>
              <a:rPr lang="ru-RU" dirty="0"/>
              <a:t> предоставляет надежный хостинг и профессиональные облачные решения начиная с 2003 года, поддерживая более 50 000 своих </a:t>
            </a:r>
            <a:r>
              <a:rPr lang="ru-RU" dirty="0">
                <a:hlinkClick r:id="rId3"/>
              </a:rPr>
              <a:t>клиентов</a:t>
            </a:r>
            <a:r>
              <a:rPr lang="ru-RU" dirty="0"/>
              <a:t> в Российской Федерации и шести других государствах СНГ. </a:t>
            </a:r>
            <a:r>
              <a:rPr lang="ru-RU" dirty="0" err="1"/>
              <a:t>ActiveCloud</a:t>
            </a:r>
            <a:r>
              <a:rPr lang="ru-RU" dirty="0"/>
              <a:t> входит в группу </a:t>
            </a:r>
            <a:r>
              <a:rPr lang="ru-RU" dirty="0" err="1">
                <a:hlinkClick r:id="rId4"/>
              </a:rPr>
              <a:t>Softline</a:t>
            </a:r>
            <a:r>
              <a:rPr lang="ru-RU" dirty="0"/>
              <a:t> – ведущую международную компанию, специализирующуюся на лицензировании ПО и оказывающую широкий спектр различных IT-услуг.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65820" y="5098544"/>
            <a:ext cx="110617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Полный комплекс современных облачных решений</a:t>
            </a:r>
          </a:p>
          <a:p>
            <a:r>
              <a:rPr lang="ru-RU" sz="2000" dirty="0"/>
              <a:t>Активация сервисов в течение 5 минут</a:t>
            </a:r>
          </a:p>
          <a:p>
            <a:r>
              <a:rPr lang="ru-RU" sz="2000" dirty="0"/>
              <a:t>SLA, мониторинг и круглосуточная техподдержка</a:t>
            </a:r>
          </a:p>
          <a:p>
            <a:r>
              <a:rPr lang="ru-RU" sz="2000" dirty="0"/>
              <a:t>Масштабируемость и гибкость</a:t>
            </a:r>
          </a:p>
          <a:p>
            <a:r>
              <a:rPr lang="ru-RU" sz="2000" dirty="0"/>
              <a:t>Надежность и безопасность</a:t>
            </a:r>
          </a:p>
          <a:p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9660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05780" y="117693"/>
            <a:ext cx="113052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4. CloudOne.ru – Услуги компании включают в себя предоставление вычислительных мощностей, средств хранения данных и программных лицензий на условиях аренды, аутсорсинг </a:t>
            </a:r>
            <a:r>
              <a:rPr lang="ru-RU" dirty="0" err="1"/>
              <a:t>инфотехнологической</a:t>
            </a:r>
            <a:r>
              <a:rPr lang="ru-RU" dirty="0"/>
              <a:t> инфраструктуры, продажу программного обеспечения по модели </a:t>
            </a:r>
            <a:r>
              <a:rPr lang="ru-RU" dirty="0" err="1"/>
              <a:t>SaaS</a:t>
            </a:r>
            <a:r>
              <a:rPr lang="ru-RU" dirty="0"/>
              <a:t>, предоставление платформенных решений для совместной деятельности географически разделенных коллективов (</a:t>
            </a:r>
            <a:r>
              <a:rPr lang="ru-RU" dirty="0" err="1"/>
              <a:t>PaaS</a:t>
            </a:r>
            <a:r>
              <a:rPr lang="ru-RU" dirty="0"/>
              <a:t>/</a:t>
            </a:r>
            <a:r>
              <a:rPr lang="ru-RU" dirty="0" err="1"/>
              <a:t>IaaS</a:t>
            </a:r>
            <a:r>
              <a:rPr lang="ru-RU" dirty="0"/>
              <a:t>). </a:t>
            </a:r>
          </a:p>
          <a:p>
            <a:r>
              <a:rPr lang="ru-RU" dirty="0"/>
              <a:t>Основой вычислительной мощностью программно-аппаратного комплекса </a:t>
            </a:r>
            <a:r>
              <a:rPr lang="en-US" dirty="0" err="1"/>
              <a:t>CloudOne</a:t>
            </a:r>
            <a:r>
              <a:rPr lang="ru-RU" dirty="0"/>
              <a:t> выступают </a:t>
            </a:r>
            <a:r>
              <a:rPr lang="ru-RU" dirty="0" err="1"/>
              <a:t>блейд</a:t>
            </a:r>
            <a:r>
              <a:rPr lang="ru-RU" dirty="0"/>
              <a:t>-серверы.</a:t>
            </a:r>
          </a:p>
          <a:p>
            <a:pPr marL="457200" indent="-457200">
              <a:buFont typeface="+mj-lt"/>
              <a:buAutoNum type="arabicPeriod" startAt="5"/>
            </a:pPr>
            <a:endParaRPr lang="ru-RU" dirty="0"/>
          </a:p>
          <a:p>
            <a:pPr marL="457200" indent="-457200">
              <a:buFont typeface="+mj-lt"/>
              <a:buAutoNum type="arabicPeriod" startAt="5"/>
            </a:pPr>
            <a:endParaRPr lang="ru-RU" dirty="0"/>
          </a:p>
          <a:p>
            <a:r>
              <a:rPr lang="ru-RU" dirty="0"/>
              <a:t>5. Selectel.ru – облако работает под управлением </a:t>
            </a:r>
            <a:r>
              <a:rPr lang="ru-RU" dirty="0" err="1"/>
              <a:t>Xen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</a:t>
            </a:r>
            <a:r>
              <a:rPr lang="ru-RU" dirty="0" err="1"/>
              <a:t>Platform</a:t>
            </a:r>
            <a:r>
              <a:rPr lang="ru-RU" dirty="0"/>
              <a:t>. крупнейший российский </a:t>
            </a:r>
            <a:r>
              <a:rPr lang="en-US" dirty="0"/>
              <a:t>IaaS-</a:t>
            </a:r>
            <a:r>
              <a:rPr lang="ru-RU" dirty="0"/>
              <a:t>провайдер.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852" y="2708920"/>
            <a:ext cx="1199213" cy="10008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119" y="4917658"/>
            <a:ext cx="2401466" cy="5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8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8874" y="0"/>
            <a:ext cx="10335261" cy="1397000"/>
          </a:xfrm>
        </p:spPr>
        <p:txBody>
          <a:bodyPr/>
          <a:lstStyle/>
          <a:p>
            <a:r>
              <a:rPr lang="ru-RU" dirty="0"/>
              <a:t>Рынок облачных технологий в России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085578" y="1220095"/>
            <a:ext cx="44136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5"/>
                </a:solidFill>
                <a:latin typeface="+mj-lt"/>
              </a:rPr>
              <a:t>По данным аналитического исследования </a:t>
            </a:r>
            <a:r>
              <a:rPr lang="ru-RU" u="sng" dirty="0" err="1">
                <a:solidFill>
                  <a:schemeClr val="accent5"/>
                </a:solidFill>
                <a:latin typeface="+mj-lt"/>
                <a:hlinkClick r:id="rId2"/>
              </a:rPr>
              <a:t>Orange</a:t>
            </a:r>
            <a:r>
              <a:rPr lang="ru-RU" u="sng" dirty="0">
                <a:solidFill>
                  <a:schemeClr val="accent5"/>
                </a:solidFill>
                <a:latin typeface="+mj-lt"/>
                <a:hlinkClick r:id="rId2"/>
              </a:rPr>
              <a:t> </a:t>
            </a:r>
            <a:r>
              <a:rPr lang="ru-RU" u="sng" dirty="0" err="1">
                <a:solidFill>
                  <a:schemeClr val="accent5"/>
                </a:solidFill>
                <a:latin typeface="+mj-lt"/>
                <a:hlinkClick r:id="rId2"/>
              </a:rPr>
              <a:t>Business</a:t>
            </a:r>
            <a:r>
              <a:rPr lang="ru-RU" u="sng" dirty="0">
                <a:solidFill>
                  <a:schemeClr val="accent5"/>
                </a:solidFill>
                <a:latin typeface="+mj-lt"/>
                <a:hlinkClick r:id="rId2"/>
              </a:rPr>
              <a:t> </a:t>
            </a:r>
            <a:r>
              <a:rPr lang="ru-RU" u="sng" dirty="0" err="1">
                <a:solidFill>
                  <a:schemeClr val="accent5"/>
                </a:solidFill>
                <a:latin typeface="+mj-lt"/>
                <a:hlinkClick r:id="rId2"/>
              </a:rPr>
              <a:t>Services</a:t>
            </a:r>
            <a:r>
              <a:rPr lang="ru-RU" dirty="0">
                <a:solidFill>
                  <a:schemeClr val="accent5"/>
                </a:solidFill>
                <a:latin typeface="+mj-lt"/>
              </a:rPr>
              <a:t>, рынок облачных услуг для бизнеса в России вырастет с 4,5 млрд в 2012 году до 19 млрд рублей в 2016 году. Одновременно с этим, рынок услуг по созданию облачной инфраструктуры составит дополнительно около 20 млрд рублей.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4" y="1233730"/>
            <a:ext cx="6408713" cy="551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в формате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3_TF02787940_TF02787940.potx" id="{BDCEC835-C025-45C0-8AD5-9D778732CF6A}" vid="{4E9A813A-BC9F-4772-8185-0F17D630CF68}"/>
    </a:ext>
  </a:extLst>
</a:theme>
</file>

<file path=ppt/theme/theme2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654</Words>
  <Application>Microsoft Office PowerPoint</Application>
  <PresentationFormat>Произвольный</PresentationFormat>
  <Paragraphs>71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Times New Roman</vt:lpstr>
      <vt:lpstr>Книги в формате 16 x 9</vt:lpstr>
      <vt:lpstr>Развитие облачных технологий па постсоветком пространстве </vt:lpstr>
      <vt:lpstr>Презентация PowerPoint</vt:lpstr>
      <vt:lpstr>Презентация PowerPoint</vt:lpstr>
      <vt:lpstr>Презентация PowerPoint</vt:lpstr>
      <vt:lpstr>Презентация PowerPoint</vt:lpstr>
      <vt:lpstr>Облачные технологии в России</vt:lpstr>
      <vt:lpstr>Презентация PowerPoint</vt:lpstr>
      <vt:lpstr>Презентация PowerPoint</vt:lpstr>
      <vt:lpstr>Рынок облачных технологий в России</vt:lpstr>
      <vt:lpstr>Презентация PowerPoint</vt:lpstr>
      <vt:lpstr>Облачные технологии в Беларуси</vt:lpstr>
      <vt:lpstr>Презентация PowerPoint</vt:lpstr>
      <vt:lpstr>Облачные технологии в Украине</vt:lpstr>
      <vt:lpstr>Презентация PowerPoint</vt:lpstr>
      <vt:lpstr>Вопросы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2017-02-06T17:08:14Z</dcterms:created>
  <dcterms:modified xsi:type="dcterms:W3CDTF">2017-03-04T18:41:07Z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